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2" r:id="rId5"/>
    <p:sldId id="258" r:id="rId6"/>
    <p:sldId id="259" r:id="rId7"/>
    <p:sldId id="268" r:id="rId8"/>
    <p:sldId id="260" r:id="rId9"/>
    <p:sldId id="263" r:id="rId10"/>
    <p:sldId id="264" r:id="rId11"/>
    <p:sldId id="265" r:id="rId12"/>
    <p:sldId id="266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09"/>
  </p:normalViewPr>
  <p:slideViewPr>
    <p:cSldViewPr snapToGrid="0" snapToObjects="1">
      <p:cViewPr varScale="1">
        <p:scale>
          <a:sx n="79" d="100"/>
          <a:sy n="79" d="100"/>
        </p:scale>
        <p:origin x="51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19T15:00:07.807"/>
    </inkml:context>
    <inkml:brush xml:id="br0">
      <inkml:brushProperty name="width" value="0.175" units="cm"/>
      <inkml:brushProperty name="height" value="0.175" units="cm"/>
      <inkml:brushProperty name="color" value="#E71224"/>
      <inkml:brushProperty name="ignorePressure" value="1"/>
    </inkml:brush>
  </inkml:definitions>
  <inkml:trace contextRef="#ctx0" brushRef="#br0">1061 505,'5'4,"78"41,72 33,45 26,35 16,17 9,12 0,9 8,1-2,9 7,5-1,-9-1,1 0,-14 2,-9 0,-18 0,-2 2,10 11,6 9,7 3,7 3,5 2,-5 7,-5-2,-17-4,-11-3,2 5,3-2,4 9,-4 12,0 2,-7-9,1-12,-6-13,-6-14,-2-5,0-11,1-10,-2-8,-3-3,-9 2,-13 3,-10-6,-1-4,-6-2,-20-11,-20-13,-10-11,-15-9,-13-10,-19-9,-18-3,-12-9,-9 1,-12-2,-1-1,-2 4,-1 1,-4-1,3 3,2 4,14 9,5 0,7 6,8 6,12 10,18 7,9 7,12 7,9-3,10 0,1-1,-5-2,-2 1,-9-5,-3-3,-3-2,-2-1,2 0,4 9,5 8,3 5,-1-1,5 6,3 1,-7-11,-7-4,-2-4,-5-8,-10-7,-7-3,-14-4,-8-8,-10-4,-3-2,8 3,-4-1,-2-1,6 4,2 1,-2 2,5 3,5 1,3-6,2-2,-9 2,-2 0,-4-3,-4 2,1 1,-5-5,1 3,8 1,2 1,4-1,6 5,4 4,5 1,6-1,5 2,-2-2,2 2,-3-1,4 2,-1 3,1-2,-8-3,-10-8,-10 1,1-6,-3-3,-8-4,-5-1,0 2,1 1,-1 2,0 2,-1 1,8 6,6 6,6 1,3 3,10-1,12 6,3 4,-3-7,-5-1,-6-8,5 4,-1 3,-2 0,-4-2,-7-8,-8-1,-8-5,-9-6,-10-2,2-4,-3-4,-5 2,-3-6,-3 1,-3 4,8 4,10 10,6 4,20 11,16 8,5 0,9-3,0-5,9 0,-2-7,-10-4,-5-6,-14-7,-12-6,-13-4,-6 1,-4 1,-5-2,4 4,8 13,-1 2,4-1,2-1,-1-4,0 0,-2 1,0 1,3 3,5 2,5-4,-5-5,10 4,5 7,-2 4,4 0,5 5,7-4,-4-3,-12-6,-6-3,-11-4,-9 0,-6-4,-5-2,-4-8,-4 1,-2-5,-7-1,3-5,2 0,0 5,5 4,2-3,4 4,4-2,0 2,-3-2,1-2,-6 1,-4-5,-7 0,-2 1,-5-3</inkml:trace>
  <inkml:trace contextRef="#ctx0" brushRef="#br0" timeOffset="3573.7404">0 15367,'5'-5,"43"-39,28-30,39-28,25-27,29-17,27-18,16-8,14-3,12 1,12 5,12 5,12 9,7 6,-5 10,1-1,6-7,-3-4,8-7,1-6,16-5,34-18,15-6,3-1,-11 7,-23 5,-22 8,-16 3,-8 1,-13 4,-17 8,-8 1,-5-3,-5 0,-1-3,2 1,-2 10,-16 6,-12 5,-15 6,-5 0,-3-3,-1 1,0-3,-14 6,-3 0,-4 5,-2-1,-14 5,-1-3,7-1,3-8,4-3,18-8,15-8,5-3,10-2,1 7,0 7,1-2,-8 8,-12 11,-2 5,-10 3,-9 5,-1-3,-2-3,-2 2,2-4,-4 11,2 7,-4 9,2 5,1 0,-1 7,-4 2,-3-3,-12 1,-5 2,-6 3,-12 2,-3-3,1-1,4 7,7-3,-3 0,-9 5,-1 7,2 1,8-6,-7 2,-10 8,4 6,-3 4,2-2,2 0,3-1,5-2,0-6,3 1,2-8,-6 5,0 4,-7 0,4 2,-3 2,-3 2,-2-2,3-1,5-6,-7-3,-4 3,2-1,-11 2,0 7,3-3,1-2,4-2,-4 10,-3 4,-6 3,1 0,-2-1,-2 4,3-4,-2-2,-5-3,1-3,-8 6,-8-1,-2-1,-7 4,-8 6,-4 2,-4 2,-5 8,-3 0,2 1,-1-3,3-2,5-2,4-1,4 2,1 3,-2-3,4 1,-3 1,8 3,8-4,15-4,6 0,2 7,9-1,8 0,1-2,-5 0,-7 0,-5 3,-14 2,-15 5,-8 2,-9 2,-7 2,-1-3,-1 1,-2 0,-2 2,3 1,5-2,0-1,-1 1,-3 1,3-2,3-6,-1 1,3 0,-6 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97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6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9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0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0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52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9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4B66F-3643-DE4E-A5C3-45C500F9A495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89354-1FE3-AC40-B506-CFF7D6DD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2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clubhouse.io/mig-global/epic/8093/all-vue-on-demand-export-of-response-level-data-in-various-forma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G-Global/BrandVue/blob/master/doc/AllVue/AllVueSystemConcept.sv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AllVue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Cheap, automated, customisable deployment of live dashboards and on-demand data feeds for any set of surveys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77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F8E1-9D24-4BD9-A38A-FC296105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AllVue</a:t>
            </a:r>
            <a:r>
              <a:rPr lang="en-GB" dirty="0"/>
              <a:t>: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F648E-89F4-4FF5-9DE4-A48BBB48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map files automatically</a:t>
            </a:r>
          </a:p>
          <a:p>
            <a:r>
              <a:rPr lang="en-GB" dirty="0"/>
              <a:t>Dashboards generated by overnight build process</a:t>
            </a:r>
          </a:p>
        </p:txBody>
      </p:sp>
    </p:spTree>
    <p:extLst>
      <p:ext uri="{BB962C8B-B14F-4D97-AF65-F5344CB8AC3E}">
        <p14:creationId xmlns:p14="http://schemas.microsoft.com/office/powerpoint/2010/main" val="181669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3D87-761A-42D0-9674-96455597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AllVue</a:t>
            </a:r>
            <a:r>
              <a:rPr lang="en-GB" dirty="0"/>
              <a:t>: 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77E5-F65B-4E01-9920-C7F6B09FF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from survey database in real-time (</a:t>
            </a:r>
            <a:r>
              <a:rPr lang="en-GB" dirty="0" err="1"/>
              <a:t>ish</a:t>
            </a:r>
            <a:r>
              <a:rPr lang="en-GB" dirty="0"/>
              <a:t>)</a:t>
            </a:r>
          </a:p>
          <a:p>
            <a:r>
              <a:rPr lang="en-GB" dirty="0"/>
              <a:t>Dashboards generated on demand</a:t>
            </a:r>
          </a:p>
        </p:txBody>
      </p:sp>
    </p:spTree>
    <p:extLst>
      <p:ext uri="{BB962C8B-B14F-4D97-AF65-F5344CB8AC3E}">
        <p14:creationId xmlns:p14="http://schemas.microsoft.com/office/powerpoint/2010/main" val="153488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5B67-1AAF-470A-B364-1CBDFA14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AllVue</a:t>
            </a:r>
            <a:r>
              <a:rPr lang="en-GB" dirty="0"/>
              <a:t>: Beyond 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1989-63E1-4855-834D-30BD24A5F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 demand export/feed download</a:t>
            </a:r>
          </a:p>
          <a:p>
            <a:r>
              <a:rPr lang="en-GB" dirty="0"/>
              <a:t>Greater customisation of map and UI by consultants</a:t>
            </a:r>
          </a:p>
          <a:p>
            <a:r>
              <a:rPr lang="en-GB" dirty="0"/>
              <a:t>Measure definition language</a:t>
            </a:r>
          </a:p>
          <a:p>
            <a:r>
              <a:rPr lang="en-GB" dirty="0"/>
              <a:t>User customisable dashboards</a:t>
            </a:r>
          </a:p>
          <a:p>
            <a:r>
              <a:rPr lang="en-GB" dirty="0"/>
              <a:t>Advanced reporting</a:t>
            </a:r>
          </a:p>
          <a:p>
            <a:r>
              <a:rPr lang="en-GB" dirty="0"/>
              <a:t>GPU based measure calculation</a:t>
            </a:r>
          </a:p>
          <a:p>
            <a:r>
              <a:rPr lang="en-GB" dirty="0"/>
              <a:t>AI and machine learning</a:t>
            </a:r>
          </a:p>
          <a:p>
            <a:r>
              <a:rPr lang="en-GB" dirty="0"/>
              <a:t>That cross-tabbing thing</a:t>
            </a:r>
          </a:p>
        </p:txBody>
      </p:sp>
    </p:spTree>
    <p:extLst>
      <p:ext uri="{BB962C8B-B14F-4D97-AF65-F5344CB8AC3E}">
        <p14:creationId xmlns:p14="http://schemas.microsoft.com/office/powerpoint/2010/main" val="294881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AllVue</a:t>
            </a:r>
            <a:r>
              <a:rPr lang="en-US" dirty="0"/>
              <a:t>: Beyond MVP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file </a:t>
            </a:r>
            <a:r>
              <a:rPr lang="en-US" dirty="0" err="1"/>
              <a:t>customisation</a:t>
            </a:r>
            <a:r>
              <a:rPr lang="en-US" dirty="0"/>
              <a:t> (without overwriting on regeneration)</a:t>
            </a:r>
          </a:p>
          <a:p>
            <a:r>
              <a:rPr lang="en-US" dirty="0"/>
              <a:t>Dashboard appearance </a:t>
            </a:r>
            <a:r>
              <a:rPr lang="en-US" dirty="0" err="1"/>
              <a:t>customisation</a:t>
            </a:r>
            <a:r>
              <a:rPr lang="en-US" dirty="0"/>
              <a:t> (</a:t>
            </a:r>
            <a:r>
              <a:rPr lang="en-US" dirty="0" err="1"/>
              <a:t>colours</a:t>
            </a:r>
            <a:r>
              <a:rPr lang="en-US" dirty="0"/>
              <a:t>, logos)?</a:t>
            </a:r>
          </a:p>
        </p:txBody>
      </p:sp>
    </p:spTree>
    <p:extLst>
      <p:ext uri="{BB962C8B-B14F-4D97-AF65-F5344CB8AC3E}">
        <p14:creationId xmlns:p14="http://schemas.microsoft.com/office/powerpoint/2010/main" val="151559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quick overview of work on the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About half a dozen </a:t>
            </a:r>
            <a:r>
              <a:rPr lang="en-US" dirty="0" err="1"/>
              <a:t>MyVue</a:t>
            </a:r>
            <a:r>
              <a:rPr lang="en-US" dirty="0"/>
              <a:t> deliveries</a:t>
            </a:r>
          </a:p>
          <a:p>
            <a:pPr lvl="1"/>
            <a:r>
              <a:rPr lang="en-US" dirty="0"/>
              <a:t>Web feedback</a:t>
            </a:r>
          </a:p>
          <a:p>
            <a:pPr lvl="1"/>
            <a:r>
              <a:rPr lang="en-US" dirty="0"/>
              <a:t>Social/app feeds</a:t>
            </a:r>
          </a:p>
          <a:p>
            <a:pPr lvl="1"/>
            <a:r>
              <a:rPr lang="en-US" dirty="0"/>
              <a:t>Head office view</a:t>
            </a:r>
          </a:p>
          <a:p>
            <a:pPr lvl="1"/>
            <a:r>
              <a:rPr lang="en-US" dirty="0"/>
              <a:t>Responsive site</a:t>
            </a:r>
          </a:p>
          <a:p>
            <a:pPr lvl="1"/>
            <a:r>
              <a:rPr lang="en-US" dirty="0"/>
              <a:t>SSO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WGSN Barometer (</a:t>
            </a:r>
            <a:r>
              <a:rPr lang="en-US" dirty="0" err="1"/>
              <a:t>Ladieswear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Additional measures</a:t>
            </a:r>
          </a:p>
          <a:p>
            <a:pPr lvl="1"/>
            <a:r>
              <a:rPr lang="en-US" dirty="0"/>
              <a:t>Support for text measures</a:t>
            </a:r>
          </a:p>
          <a:p>
            <a:pPr lvl="1"/>
            <a:r>
              <a:rPr lang="en-US" dirty="0"/>
              <a:t>(Plus all that reporting work I said we were going to do on the roadmap)</a:t>
            </a:r>
          </a:p>
          <a:p>
            <a:r>
              <a:rPr lang="en-US" dirty="0"/>
              <a:t>WGSN Barometer (Menswear)</a:t>
            </a:r>
          </a:p>
          <a:p>
            <a:r>
              <a:rPr lang="en-US" dirty="0"/>
              <a:t>Eating Out</a:t>
            </a:r>
          </a:p>
          <a:p>
            <a:r>
              <a:rPr lang="en-US" dirty="0"/>
              <a:t>Aspen tracker &amp; survey dashboards (our first </a:t>
            </a:r>
            <a:r>
              <a:rPr lang="en-US" dirty="0" err="1"/>
              <a:t>AllVue</a:t>
            </a:r>
            <a:r>
              <a:rPr lang="en-US" dirty="0"/>
              <a:t> testbed)</a:t>
            </a:r>
          </a:p>
          <a:p>
            <a:r>
              <a:rPr lang="en-US" b="1" dirty="0" err="1"/>
              <a:t>AllVue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0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E8B27-B7BF-49AF-BFA8-0E667E25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AllVue</a:t>
            </a:r>
            <a:r>
              <a:rPr lang="en-GB" dirty="0"/>
              <a:t>: Target Markets/Users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E34B4-A6A9-4F0E-AE43-23A0C544C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Market research agencies</a:t>
            </a:r>
          </a:p>
          <a:p>
            <a:r>
              <a:rPr lang="en-GB" dirty="0"/>
              <a:t>Consultants</a:t>
            </a:r>
          </a:p>
          <a:p>
            <a:r>
              <a:rPr lang="en-GB" dirty="0"/>
              <a:t>Insight directors/managers</a:t>
            </a:r>
          </a:p>
          <a:p>
            <a:r>
              <a:rPr lang="en-GB" dirty="0"/>
              <a:t>Others (e.g., C-level, other buyers and stakeholders)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More info at: </a:t>
            </a:r>
            <a:r>
              <a:rPr lang="en-GB" dirty="0">
                <a:hlinkClick r:id="rId2"/>
              </a:rPr>
              <a:t>https://app.clubhouse.io/mig-global/epic/8093/all-vue-on-demand-export-of-response-level-data-in-various-formats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59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E8D4-B337-49FC-B897-16D057E96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AllVue</a:t>
            </a:r>
            <a:r>
              <a:rPr lang="en-GB" dirty="0"/>
              <a:t>: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E939-7B38-4241-9936-2A5F34867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Automated, on-demand, dashboard deployment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On-demand data/feed download in various formats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 startAt="3"/>
            </a:pPr>
            <a:r>
              <a:rPr lang="en-GB" dirty="0"/>
              <a:t>Support for feeds other than the survey platform database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 startAt="4"/>
            </a:pPr>
            <a:r>
              <a:rPr lang="en-GB" dirty="0"/>
              <a:t>A vague cross-tabbing requirement</a:t>
            </a:r>
          </a:p>
        </p:txBody>
      </p:sp>
    </p:spTree>
    <p:extLst>
      <p:ext uri="{BB962C8B-B14F-4D97-AF65-F5344CB8AC3E}">
        <p14:creationId xmlns:p14="http://schemas.microsoft.com/office/powerpoint/2010/main" val="179429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28"/>
            <a:ext cx="10515600" cy="871817"/>
          </a:xfrm>
        </p:spPr>
        <p:txBody>
          <a:bodyPr/>
          <a:lstStyle/>
          <a:p>
            <a:pPr algn="ctr"/>
            <a:r>
              <a:rPr lang="en-US" dirty="0" err="1"/>
              <a:t>AllVue</a:t>
            </a:r>
            <a:r>
              <a:rPr lang="en-US" dirty="0"/>
              <a:t>: Where are we now? (</a:t>
            </a:r>
            <a:r>
              <a:rPr lang="en-US" dirty="0" err="1"/>
              <a:t>BrandVue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2" y="588602"/>
            <a:ext cx="10037618" cy="7166651"/>
          </a:xfrm>
        </p:spPr>
      </p:pic>
    </p:spTree>
    <p:extLst>
      <p:ext uri="{BB962C8B-B14F-4D97-AF65-F5344CB8AC3E}">
        <p14:creationId xmlns:p14="http://schemas.microsoft.com/office/powerpoint/2010/main" val="178763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51"/>
            <a:ext cx="10515600" cy="826366"/>
          </a:xfrm>
        </p:spPr>
        <p:txBody>
          <a:bodyPr/>
          <a:lstStyle/>
          <a:p>
            <a:pPr algn="ctr"/>
            <a:r>
              <a:rPr lang="en-US" dirty="0" err="1"/>
              <a:t>AllVue</a:t>
            </a:r>
            <a:r>
              <a:rPr lang="en-US" dirty="0"/>
              <a:t>: Where do we need to be?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35" y="637992"/>
            <a:ext cx="8711750" cy="62200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6763" y="1745673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Survey MQML</a:t>
            </a:r>
          </a:p>
          <a:p>
            <a:pPr algn="ctr"/>
            <a:r>
              <a:rPr lang="en-US" sz="1100" dirty="0"/>
              <a:t>definitions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786255" y="5999018"/>
            <a:ext cx="706581" cy="41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5" y="5957455"/>
            <a:ext cx="692727" cy="152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97637" y="5888995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Ahem… </a:t>
            </a:r>
            <a:r>
              <a:rPr lang="en-US" sz="1100" dirty="0" err="1">
                <a:solidFill>
                  <a:srgbClr val="FF0000"/>
                </a:solidFill>
              </a:rPr>
              <a:t>AllVue</a:t>
            </a:r>
            <a:endParaRPr lang="en-US" sz="11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9E99CC-E735-415E-8FA5-B2E9689FFEF9}"/>
                  </a:ext>
                </a:extLst>
              </p14:cNvPr>
              <p14:cNvContentPartPr/>
              <p14:nvPr/>
            </p14:nvContentPartPr>
            <p14:xfrm>
              <a:off x="1769495" y="736924"/>
              <a:ext cx="8611560" cy="58422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E99CC-E735-415E-8FA5-B2E9689FF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8175" y="705605"/>
                <a:ext cx="8674200" cy="59048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703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7DBE-8379-4CCA-A482-2B7A709A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AllVue</a:t>
            </a:r>
            <a:r>
              <a:rPr lang="en-GB" dirty="0"/>
              <a:t>: Where do we REALLY need to be?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7E89D0-C0F3-429E-BABB-9AF1A4DCD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1267" y="653003"/>
            <a:ext cx="4082778" cy="55239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86F6B-862C-4FBD-84CF-5F8AFBBE5724}"/>
              </a:ext>
            </a:extLst>
          </p:cNvPr>
          <p:cNvSpPr txBox="1"/>
          <p:nvPr/>
        </p:nvSpPr>
        <p:spPr>
          <a:xfrm>
            <a:off x="624180" y="6308209"/>
            <a:ext cx="1094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Diagram available at </a:t>
            </a:r>
            <a:r>
              <a:rPr lang="en-GB" dirty="0">
                <a:hlinkClick r:id="rId4"/>
              </a:rPr>
              <a:t>https://github.com/MIG-Global/BrandVue/blob/master/doc/AllVue/AllVueSystemConcept.svg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64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6691"/>
          </a:xfrm>
        </p:spPr>
        <p:txBody>
          <a:bodyPr/>
          <a:lstStyle/>
          <a:p>
            <a:pPr algn="ctr"/>
            <a:r>
              <a:rPr lang="en-US" dirty="0" err="1"/>
              <a:t>AllVue</a:t>
            </a:r>
            <a:r>
              <a:rPr lang="en-US" dirty="0"/>
              <a:t>: Infrastructure &amp; databases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08" y="859964"/>
            <a:ext cx="8400854" cy="59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3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portExportMechanism.png">
            <a:extLst>
              <a:ext uri="{FF2B5EF4-FFF2-40B4-BE49-F238E27FC236}">
                <a16:creationId xmlns:a16="http://schemas.microsoft.com/office/drawing/2014/main" id="{600EBCEA-D793-418D-AAF7-71F9413E2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75" y="99060"/>
            <a:ext cx="9129328" cy="6618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054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323</Words>
  <Application>Microsoft Office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AllVue</vt:lpstr>
      <vt:lpstr>But first... a quick overview of work on the go</vt:lpstr>
      <vt:lpstr>AllVue: Target Markets/Users</vt:lpstr>
      <vt:lpstr>AllVue: Scope</vt:lpstr>
      <vt:lpstr>AllVue: Where are we now? (BrandVue)</vt:lpstr>
      <vt:lpstr>AllVue: Where do we need to be?</vt:lpstr>
      <vt:lpstr>AllVue: Where do we REALLY need to be?</vt:lpstr>
      <vt:lpstr>AllVue: Infrastructure &amp; databases</vt:lpstr>
      <vt:lpstr>PowerPoint Presentation</vt:lpstr>
      <vt:lpstr>AllVue: Prototype</vt:lpstr>
      <vt:lpstr>AllVue: MVP</vt:lpstr>
      <vt:lpstr>AllVue: Beyond MVP</vt:lpstr>
      <vt:lpstr>AllVue: Beyond MVP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AllVue</dc:title>
  <dc:creator>Bart Read</dc:creator>
  <cp:lastModifiedBy>Bart Read</cp:lastModifiedBy>
  <cp:revision>9</cp:revision>
  <dcterms:created xsi:type="dcterms:W3CDTF">2018-01-04T10:13:47Z</dcterms:created>
  <dcterms:modified xsi:type="dcterms:W3CDTF">2018-01-25T12:51:03Z</dcterms:modified>
</cp:coreProperties>
</file>